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FB423-E242-41D8-9D4B-D3C74D7BDCA9}" type="datetimeFigureOut">
              <a:rPr lang="nl-NL" smtClean="0"/>
              <a:t>28-11-2016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1C782-29FF-4038-A9ED-0F545B86B1C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259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5D1F2-3F4A-4A73-8193-9C2DBFB66342}" type="datetimeFigureOut">
              <a:rPr lang="nl-NL" smtClean="0"/>
              <a:t>28-11-2016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92A79-DE88-439F-BB15-1E562EDE62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9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92A79-DE88-439F-BB15-1E562EDE62D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606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A9B5-48B9-492D-995E-1EE71B069937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79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B1BA-3878-4030-BDBB-C00986C19184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4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821E9-CD9B-4C30-A80F-49077CC14253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82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34E0-DCF3-471B-BB89-D19711990AEB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81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6C80-3F74-4AA4-AAA5-8614001AEEF1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57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6629-BF5F-477B-8118-88E99DAB263D}" type="datetime1">
              <a:rPr lang="nl-NL" smtClean="0"/>
              <a:t>28-11-2016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05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00BE-A871-400A-9C0F-50AB1D6A2FA8}" type="datetime1">
              <a:rPr lang="nl-NL" smtClean="0"/>
              <a:t>28-11-2016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0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523D7-365C-46E4-9438-3115D216FB56}" type="datetime1">
              <a:rPr lang="nl-NL" smtClean="0"/>
              <a:t>28-11-2016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70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11105-2767-4BA6-B019-AA3DD7010077}" type="datetime1">
              <a:rPr lang="nl-NL" smtClean="0"/>
              <a:t>28-11-2016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46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EAB56E5-50B9-4DC5-8A02-86F95F03E3CF}" type="datetime1">
              <a:rPr lang="nl-NL" smtClean="0"/>
              <a:t>28-11-2016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38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9253-51C0-4E49-9FF5-C1B5F2540933}" type="datetime1">
              <a:rPr lang="nl-NL" smtClean="0"/>
              <a:t>28-11-2016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81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51DCBB-7874-47A0-A544-1E4D4FB8C860}" type="datetime1">
              <a:rPr lang="nl-NL" smtClean="0"/>
              <a:t>28-11-2016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AF33D0-0037-460B-9B55-0CD002465186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15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Urine </a:t>
            </a:r>
            <a:r>
              <a:rPr lang="en-US" dirty="0" err="1" smtClean="0"/>
              <a:t>onderzoek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 test strip meet je</a:t>
            </a:r>
            <a:r>
              <a:rPr lang="en-US" dirty="0" smtClean="0"/>
              <a:t>: (</a:t>
            </a:r>
            <a:r>
              <a:rPr lang="en-US" dirty="0" err="1" smtClean="0"/>
              <a:t>vervolg</a:t>
            </a:r>
            <a:r>
              <a:rPr lang="en-US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 smtClean="0"/>
              <a:t>Bloed</a:t>
            </a:r>
            <a:r>
              <a:rPr lang="nl-NL" dirty="0" smtClean="0"/>
              <a:t>: </a:t>
            </a:r>
            <a:endParaRPr lang="nl-NL" dirty="0" smtClean="0"/>
          </a:p>
          <a:p>
            <a:pPr lvl="1"/>
            <a:r>
              <a:rPr lang="nl-NL" dirty="0" smtClean="0"/>
              <a:t>De </a:t>
            </a:r>
            <a:r>
              <a:rPr lang="nl-NL" dirty="0" smtClean="0"/>
              <a:t>aanwezigheid van </a:t>
            </a:r>
            <a:r>
              <a:rPr lang="nl-NL" b="1" dirty="0" smtClean="0"/>
              <a:t>bloedcellen</a:t>
            </a:r>
            <a:r>
              <a:rPr lang="nl-NL" dirty="0" smtClean="0"/>
              <a:t> in de urine wijst op een ontsteking of beschadiging van de </a:t>
            </a:r>
            <a:r>
              <a:rPr lang="nl-NL" dirty="0" smtClean="0"/>
              <a:t>urinewegen</a:t>
            </a:r>
          </a:p>
          <a:p>
            <a:pPr lvl="1"/>
            <a:r>
              <a:rPr lang="nl-NL" dirty="0" smtClean="0"/>
              <a:t>de </a:t>
            </a:r>
            <a:r>
              <a:rPr lang="nl-NL" dirty="0" smtClean="0"/>
              <a:t>aanwezigheid van rode </a:t>
            </a:r>
            <a:r>
              <a:rPr lang="nl-NL" b="1" dirty="0" smtClean="0"/>
              <a:t>bloedkleurstof</a:t>
            </a:r>
            <a:r>
              <a:rPr lang="nl-NL" dirty="0" smtClean="0"/>
              <a:t> (hemoglobine) wijst op een versnelde afbraak van rode bloedcellen.</a:t>
            </a:r>
          </a:p>
          <a:p>
            <a:r>
              <a:rPr lang="nl-NL" b="1" dirty="0" smtClean="0"/>
              <a:t>Ketonen</a:t>
            </a:r>
            <a:r>
              <a:rPr lang="nl-NL" dirty="0" smtClean="0"/>
              <a:t>: </a:t>
            </a:r>
            <a:endParaRPr lang="nl-NL" dirty="0" smtClean="0"/>
          </a:p>
          <a:p>
            <a:pPr lvl="1"/>
            <a:r>
              <a:rPr lang="nl-NL" dirty="0" smtClean="0"/>
              <a:t>Ketonen </a:t>
            </a:r>
            <a:r>
              <a:rPr lang="nl-NL" dirty="0" smtClean="0"/>
              <a:t>in de urine ontstaan bij </a:t>
            </a:r>
            <a:r>
              <a:rPr lang="nl-NL" b="1" dirty="0" smtClean="0"/>
              <a:t>suikerziekte</a:t>
            </a:r>
            <a:r>
              <a:rPr lang="nl-NL" dirty="0" smtClean="0"/>
              <a:t>. </a:t>
            </a:r>
            <a:endParaRPr lang="nl-NL" dirty="0" smtClean="0"/>
          </a:p>
          <a:p>
            <a:pPr lvl="1"/>
            <a:r>
              <a:rPr lang="nl-NL" dirty="0" smtClean="0"/>
              <a:t>Bij </a:t>
            </a:r>
            <a:r>
              <a:rPr lang="nl-NL" dirty="0" smtClean="0"/>
              <a:t>katten en cavia's kan een </a:t>
            </a:r>
            <a:r>
              <a:rPr lang="nl-NL" b="1" dirty="0" smtClean="0"/>
              <a:t>leververvetting</a:t>
            </a:r>
            <a:r>
              <a:rPr lang="nl-NL" dirty="0" smtClean="0"/>
              <a:t> door anorexie de oorzaak zijn. </a:t>
            </a:r>
          </a:p>
          <a:p>
            <a:r>
              <a:rPr lang="nl-NL" b="1" dirty="0" smtClean="0"/>
              <a:t>Bilirubine</a:t>
            </a:r>
            <a:r>
              <a:rPr lang="nl-NL" dirty="0" smtClean="0"/>
              <a:t>: Dit is galkleurstof. Een verhoogde hoeveelheid bilirubine in de urine kan veroorzaakt worden door </a:t>
            </a:r>
            <a:endParaRPr lang="nl-NL" dirty="0" smtClean="0"/>
          </a:p>
          <a:p>
            <a:pPr lvl="1"/>
            <a:r>
              <a:rPr lang="nl-NL" dirty="0" smtClean="0"/>
              <a:t>een </a:t>
            </a:r>
            <a:r>
              <a:rPr lang="nl-NL" dirty="0" smtClean="0"/>
              <a:t>obstructie van de galwegen, </a:t>
            </a:r>
            <a:endParaRPr lang="nl-NL" dirty="0" smtClean="0"/>
          </a:p>
          <a:p>
            <a:pPr lvl="1"/>
            <a:r>
              <a:rPr lang="nl-NL" dirty="0" smtClean="0"/>
              <a:t>een </a:t>
            </a:r>
            <a:r>
              <a:rPr lang="nl-NL" dirty="0" smtClean="0"/>
              <a:t>beschadiging van de lever of </a:t>
            </a:r>
            <a:r>
              <a:rPr lang="nl-NL" dirty="0" smtClean="0"/>
              <a:t>door </a:t>
            </a:r>
          </a:p>
          <a:p>
            <a:pPr lvl="1"/>
            <a:r>
              <a:rPr lang="nl-NL" dirty="0" smtClean="0"/>
              <a:t>een </a:t>
            </a:r>
            <a:r>
              <a:rPr lang="nl-NL" dirty="0" smtClean="0"/>
              <a:t>versnelde afbraak van rode bloedcellen (hemolyse).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10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groepjes</a:t>
            </a:r>
            <a:r>
              <a:rPr lang="en-US" dirty="0" smtClean="0"/>
              <a:t> van 2</a:t>
            </a:r>
          </a:p>
          <a:p>
            <a:r>
              <a:rPr lang="en-US" dirty="0" err="1" smtClean="0"/>
              <a:t>Voer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urine </a:t>
            </a: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mbv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tesstrip</a:t>
            </a:r>
            <a:endParaRPr lang="en-US" dirty="0" smtClean="0"/>
          </a:p>
          <a:p>
            <a:r>
              <a:rPr lang="en-US" dirty="0" err="1" smtClean="0"/>
              <a:t>Schrijf</a:t>
            </a:r>
            <a:r>
              <a:rPr lang="en-US" dirty="0" smtClean="0"/>
              <a:t> je </a:t>
            </a:r>
            <a:r>
              <a:rPr lang="en-US" dirty="0" err="1" smtClean="0"/>
              <a:t>bevindingen</a:t>
            </a:r>
            <a:r>
              <a:rPr lang="en-US" dirty="0" smtClean="0"/>
              <a:t> op</a:t>
            </a:r>
          </a:p>
          <a:p>
            <a:r>
              <a:rPr lang="en-US" dirty="0" err="1" smtClean="0"/>
              <a:t>Afwijkingen</a:t>
            </a:r>
            <a:r>
              <a:rPr lang="en-US" dirty="0" smtClean="0"/>
              <a:t> </a:t>
            </a:r>
            <a:r>
              <a:rPr lang="en-US" dirty="0" err="1" smtClean="0"/>
              <a:t>bespreken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11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Bepaalde ziekten kunnen bij onze huisdieren voor veranderingen in de urine zorgen. Urine is een belangrijk </a:t>
            </a:r>
            <a:r>
              <a:rPr lang="nl-NL" dirty="0" err="1" smtClean="0"/>
              <a:t>uitscheidings</a:t>
            </a:r>
            <a:r>
              <a:rPr lang="nl-NL" dirty="0" smtClean="0"/>
              <a:t> product van het lichaam en levert dan ook vaak toegevoegde informatie op over een patiënt.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Letten</a:t>
            </a:r>
            <a:r>
              <a:rPr lang="en-US" dirty="0" smtClean="0"/>
              <a:t> op de </a:t>
            </a:r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endParaRPr lang="en-US" dirty="0" smtClean="0"/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kleur</a:t>
            </a:r>
            <a:endParaRPr lang="en-US" dirty="0" smtClean="0"/>
          </a:p>
          <a:p>
            <a:pPr lvl="1"/>
            <a:r>
              <a:rPr lang="en-US" dirty="0" smtClean="0"/>
              <a:t>Het volume</a:t>
            </a:r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geur</a:t>
            </a:r>
            <a:endParaRPr lang="en-US" dirty="0" smtClean="0"/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helderheid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schuim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kleur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Normaal is urine van een gezond dier geel. Afwijkingen hiervan kunnen de volgende betekenis hebben:</a:t>
            </a:r>
          </a:p>
          <a:p>
            <a:pPr lvl="1"/>
            <a:r>
              <a:rPr lang="nl-NL" dirty="0" smtClean="0"/>
              <a:t>kleurloos tot zeer lichtgeel: zeer slecht geconcentreerde urine</a:t>
            </a:r>
          </a:p>
          <a:p>
            <a:pPr lvl="1"/>
            <a:r>
              <a:rPr lang="nl-NL" dirty="0" smtClean="0"/>
              <a:t>zeer donkergeel: zeer geconcentreerde urine</a:t>
            </a:r>
          </a:p>
          <a:p>
            <a:pPr lvl="1"/>
            <a:r>
              <a:rPr lang="nl-NL" dirty="0" smtClean="0"/>
              <a:t>rood tot roodbruin/bruin: bloed of bloedkleurstoffen in de urine</a:t>
            </a:r>
          </a:p>
          <a:p>
            <a:pPr lvl="1"/>
            <a:r>
              <a:rPr lang="nl-NL" dirty="0" smtClean="0"/>
              <a:t>geelbruin tot geelgroen: galkleurstoffen in de urine, kan ook komen </a:t>
            </a:r>
            <a:r>
              <a:rPr lang="nl-NL" dirty="0" err="1" smtClean="0"/>
              <a:t>tgv</a:t>
            </a:r>
            <a:r>
              <a:rPr lang="nl-NL" dirty="0" smtClean="0"/>
              <a:t> medicijngebruik.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volume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volume van de urinemonster wordt alleen belangrijk wanneer er niet voldoende urine geproduceerd kan worden door het dier.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geur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Verse urine van een gezonde hond stinkt niet. Bepaalde geuren zijn duidelijk afwijkend. </a:t>
            </a:r>
          </a:p>
          <a:p>
            <a:pPr lvl="1"/>
            <a:r>
              <a:rPr lang="en-US" dirty="0" smtClean="0"/>
              <a:t>Ammoniakgeur: </a:t>
            </a:r>
            <a:r>
              <a:rPr lang="en-US" dirty="0" err="1" smtClean="0"/>
              <a:t>bacteriële</a:t>
            </a:r>
            <a:r>
              <a:rPr lang="en-US" dirty="0" smtClean="0"/>
              <a:t> </a:t>
            </a:r>
            <a:r>
              <a:rPr lang="en-US" dirty="0" err="1" smtClean="0"/>
              <a:t>infectie</a:t>
            </a:r>
            <a:r>
              <a:rPr lang="en-US" dirty="0" smtClean="0"/>
              <a:t> of </a:t>
            </a:r>
            <a:r>
              <a:rPr lang="en-US" dirty="0" err="1" smtClean="0"/>
              <a:t>niet</a:t>
            </a:r>
            <a:r>
              <a:rPr lang="en-US" dirty="0" smtClean="0"/>
              <a:t> verse urine</a:t>
            </a:r>
          </a:p>
          <a:p>
            <a:pPr lvl="1"/>
            <a:r>
              <a:rPr lang="en-US" dirty="0" err="1" smtClean="0"/>
              <a:t>Rottingslucht</a:t>
            </a:r>
            <a:r>
              <a:rPr lang="en-US" dirty="0" smtClean="0"/>
              <a:t>: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buiten</a:t>
            </a:r>
            <a:r>
              <a:rPr lang="en-US" dirty="0" smtClean="0"/>
              <a:t> de </a:t>
            </a:r>
            <a:r>
              <a:rPr lang="en-US" dirty="0" err="1" smtClean="0"/>
              <a:t>koelkast</a:t>
            </a:r>
            <a:r>
              <a:rPr lang="en-US" dirty="0" smtClean="0"/>
              <a:t> </a:t>
            </a:r>
            <a:r>
              <a:rPr lang="en-US" dirty="0" err="1" smtClean="0"/>
              <a:t>bewaard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Acetonlucht</a:t>
            </a:r>
            <a:r>
              <a:rPr lang="en-US" dirty="0" smtClean="0"/>
              <a:t>: </a:t>
            </a:r>
            <a:r>
              <a:rPr lang="en-US" dirty="0" err="1" smtClean="0"/>
              <a:t>ketonlichamen</a:t>
            </a:r>
            <a:r>
              <a:rPr lang="en-US" dirty="0" smtClean="0"/>
              <a:t>,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onstaan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suikerziekte</a:t>
            </a:r>
            <a:r>
              <a:rPr lang="en-US" dirty="0" smtClean="0"/>
              <a:t> of </a:t>
            </a:r>
            <a:r>
              <a:rPr lang="en-US" dirty="0" err="1" smtClean="0"/>
              <a:t>leververvetting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</a:t>
            </a:r>
            <a:r>
              <a:rPr lang="en-US" dirty="0" err="1" smtClean="0"/>
              <a:t>helderheid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Normale urine van hond en kat is helder. Urine van cavia’s en konijnen is van nature troebel. Bij deze dieren is een heldere urine zelfs afwijkend!</a:t>
            </a:r>
          </a:p>
          <a:p>
            <a:r>
              <a:rPr lang="nl-NL" dirty="0" smtClean="0"/>
              <a:t>Troebele urine bij hond en kat ontstaat door de aanwezigheid van cellen, slijm of gruis. </a:t>
            </a:r>
            <a:endParaRPr lang="nl-NL" dirty="0" smtClean="0"/>
          </a:p>
          <a:p>
            <a:r>
              <a:rPr lang="nl-NL" dirty="0" smtClean="0"/>
              <a:t>Troebele </a:t>
            </a:r>
            <a:r>
              <a:rPr lang="nl-NL" dirty="0" smtClean="0"/>
              <a:t>urine is altijd een reden om het sediment (de bezinking) van de urine te gaan bekijken!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schuim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Bij </a:t>
            </a:r>
            <a:r>
              <a:rPr lang="nl-NL" dirty="0" smtClean="0"/>
              <a:t>het schudden van een urinemonster zal altijd wat schuim ontstaan. Normaal gesproken is dit schuim snel weer verdwenen. </a:t>
            </a:r>
            <a:endParaRPr lang="nl-NL" dirty="0" smtClean="0"/>
          </a:p>
          <a:p>
            <a:r>
              <a:rPr lang="nl-NL" dirty="0" smtClean="0"/>
              <a:t>Blijft </a:t>
            </a:r>
            <a:r>
              <a:rPr lang="nl-NL" dirty="0" smtClean="0"/>
              <a:t>het schuim staan, dan duidt dit op eiwit in de urine. </a:t>
            </a:r>
            <a:endParaRPr lang="nl-NL" dirty="0" smtClean="0"/>
          </a:p>
          <a:p>
            <a:r>
              <a:rPr lang="nl-NL" dirty="0" smtClean="0"/>
              <a:t>Is </a:t>
            </a:r>
            <a:r>
              <a:rPr lang="nl-NL" dirty="0" smtClean="0"/>
              <a:t>het schuim geelbruin tot geelgroen dan kan het ook een gevolg zijn van de aanwezigheid van galzouten in de urine, hetgeen voorkomt bij een leveraandoening.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 test strip meet je: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pH</a:t>
            </a:r>
            <a:r>
              <a:rPr lang="nl-NL" dirty="0" smtClean="0"/>
              <a:t>: Dit is de </a:t>
            </a:r>
            <a:r>
              <a:rPr lang="nl-NL" dirty="0" smtClean="0"/>
              <a:t>zuurgraad </a:t>
            </a:r>
            <a:r>
              <a:rPr lang="nl-NL" dirty="0" smtClean="0"/>
              <a:t>van de </a:t>
            </a:r>
            <a:r>
              <a:rPr lang="nl-NL" dirty="0" smtClean="0"/>
              <a:t>urine</a:t>
            </a:r>
            <a:endParaRPr lang="nl-NL" dirty="0"/>
          </a:p>
          <a:p>
            <a:pPr lvl="1"/>
            <a:r>
              <a:rPr lang="nl-NL" dirty="0" smtClean="0"/>
              <a:t>Normale </a:t>
            </a:r>
            <a:r>
              <a:rPr lang="nl-NL" dirty="0" smtClean="0"/>
              <a:t>urine van hond en kat heeft een PH van </a:t>
            </a:r>
            <a:r>
              <a:rPr lang="nl-NL" dirty="0" smtClean="0"/>
              <a:t>6-7</a:t>
            </a:r>
          </a:p>
          <a:p>
            <a:pPr lvl="1"/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 smtClean="0"/>
              <a:t>urine van cavia’s en konijnen is minder </a:t>
            </a:r>
            <a:r>
              <a:rPr lang="nl-NL" dirty="0" smtClean="0"/>
              <a:t>zuur: PH </a:t>
            </a:r>
            <a:r>
              <a:rPr lang="nl-NL" dirty="0" smtClean="0"/>
              <a:t>van </a:t>
            </a:r>
            <a:r>
              <a:rPr lang="nl-NL" dirty="0" smtClean="0"/>
              <a:t>7.4-8.4</a:t>
            </a:r>
            <a:endParaRPr lang="nl-NL" dirty="0" smtClean="0"/>
          </a:p>
          <a:p>
            <a:r>
              <a:rPr lang="nl-NL" b="1" dirty="0" smtClean="0"/>
              <a:t>Eiwit</a:t>
            </a:r>
            <a:r>
              <a:rPr lang="nl-NL" dirty="0" smtClean="0"/>
              <a:t>: In normale urine komt eiwit in niet meetbare hoeveelheden voor. Teveel eiwit in de urine kan duiden op ontstekingen of bloedingen in de urinewegen of op een beschadiging van de nieren. </a:t>
            </a:r>
          </a:p>
          <a:p>
            <a:r>
              <a:rPr lang="nl-NL" b="1" dirty="0" smtClean="0"/>
              <a:t>Glucose</a:t>
            </a:r>
            <a:r>
              <a:rPr lang="nl-NL" dirty="0" smtClean="0"/>
              <a:t>: Glucose in de urine is een gevolg van een verhoogde bloedsuikerspiegel. Het duidt in vrijwel alle gevallen op suikerziekte. </a:t>
            </a:r>
            <a:r>
              <a:rPr lang="nl-NL" dirty="0" smtClean="0"/>
              <a:t>De nierdrempel voor glucose is overschreden.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DGW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F33D0-0037-460B-9B55-0CD002465186}" type="slidenum">
              <a:rPr lang="nl-NL" smtClean="0"/>
              <a:t>9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TM02900769[[fn=Terugblik]]</Template>
  <TotalTime>166</TotalTime>
  <Words>561</Words>
  <Application>Microsoft Office PowerPoint</Application>
  <PresentationFormat>Diavoorstelling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Terugblik</vt:lpstr>
      <vt:lpstr>Urine onderzoek</vt:lpstr>
      <vt:lpstr>Inleiding</vt:lpstr>
      <vt:lpstr>Kijken</vt:lpstr>
      <vt:lpstr>De kleur</vt:lpstr>
      <vt:lpstr>Het volume</vt:lpstr>
      <vt:lpstr>De geur</vt:lpstr>
      <vt:lpstr>De helderheid</vt:lpstr>
      <vt:lpstr>schuim</vt:lpstr>
      <vt:lpstr>Met test strip meet je:</vt:lpstr>
      <vt:lpstr>Met test strip meet je: (vervolg)</vt:lpstr>
      <vt:lpstr>opdracht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Urine onderzoek</dc:title>
  <dc:creator>Expert</dc:creator>
  <cp:lastModifiedBy>Huub Hessel</cp:lastModifiedBy>
  <cp:revision>9</cp:revision>
  <dcterms:created xsi:type="dcterms:W3CDTF">2013-12-09T10:39:25Z</dcterms:created>
  <dcterms:modified xsi:type="dcterms:W3CDTF">2016-11-28T13:46:47Z</dcterms:modified>
</cp:coreProperties>
</file>